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8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10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1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12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14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1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6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7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32"/>
  </p:notesMasterIdLst>
  <p:sldIdLst>
    <p:sldId id="462" r:id="rId22"/>
    <p:sldId id="869" r:id="rId23"/>
    <p:sldId id="870" r:id="rId24"/>
    <p:sldId id="889" r:id="rId25"/>
    <p:sldId id="907" r:id="rId26"/>
    <p:sldId id="877" r:id="rId27"/>
    <p:sldId id="890" r:id="rId28"/>
    <p:sldId id="908" r:id="rId29"/>
    <p:sldId id="909" r:id="rId30"/>
    <p:sldId id="88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/>
        </p14:section>
        <p14:section name="Title slide" id="{DE8BF54A-1323-4403-83F8-D7B5510C9D53}">
          <p14:sldIdLst>
            <p14:sldId id="462"/>
          </p14:sldIdLst>
        </p14:section>
        <p14:section name="Title slide" id="{F511D6D8-BD0F-4FA9-825C-33464E89BD20}">
          <p14:sldIdLst/>
        </p14:section>
        <p14:section name="Title slide" id="{C689F73B-542B-4364-BCB2-8BC4D2698A10}">
          <p14:sldIdLst>
            <p14:sldId id="869"/>
            <p14:sldId id="870"/>
            <p14:sldId id="889"/>
            <p14:sldId id="907"/>
            <p14:sldId id="877"/>
            <p14:sldId id="890"/>
            <p14:sldId id="908"/>
            <p14:sldId id="909"/>
            <p14:sldId id="8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EE21E-8DCC-465A-BA02-8C117E0C3E2C}" v="29" dt="2024-11-04T18:02:37.136"/>
    <p1510:client id="{D013D2FE-710D-40A7-968E-E757A82438E3}" v="457" dt="2024-11-04T18:07:24.30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/>
    <p:restoredTop sz="91387"/>
  </p:normalViewPr>
  <p:slideViewPr>
    <p:cSldViewPr snapToGrid="0">
      <p:cViewPr varScale="1">
        <p:scale>
          <a:sx n="88" d="100"/>
          <a:sy n="88" d="100"/>
        </p:scale>
        <p:origin x="108" y="474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21" Type="http://schemas.openxmlformats.org/officeDocument/2006/relationships/slideMaster" Target="slideMasters/slideMaster18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D2E844A-8339-4B2D-99EE-F9C52689A56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4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0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see your Exercise Guide for full instructions.</a:t>
            </a:r>
          </a:p>
          <a:p>
            <a:r>
              <a:rPr lang="en-GB" dirty="0"/>
              <a:t>Work individually or in pairs; your choice.</a:t>
            </a:r>
          </a:p>
          <a:p>
            <a:r>
              <a:rPr lang="en-GB" dirty="0"/>
              <a:t>The exercise should take about 20 minutes.</a:t>
            </a:r>
          </a:p>
          <a:p>
            <a:r>
              <a:rPr lang="en-GB" dirty="0"/>
              <a:t>Solutions are provided in the Exercise Guide for reference.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8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5.png"/><Relationship Id="rId4" Type="http://schemas.openxmlformats.org/officeDocument/2006/relationships/image" Target="../media/image101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5.png"/><Relationship Id="rId4" Type="http://schemas.openxmlformats.org/officeDocument/2006/relationships/image" Target="../media/image107.emf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5.png"/><Relationship Id="rId4" Type="http://schemas.openxmlformats.org/officeDocument/2006/relationships/image" Target="../media/image113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5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5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1.emf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5.png"/><Relationship Id="rId4" Type="http://schemas.openxmlformats.org/officeDocument/2006/relationships/image" Target="../media/image76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9.sv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5.png"/><Relationship Id="rId4" Type="http://schemas.openxmlformats.org/officeDocument/2006/relationships/image" Target="../media/image83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5.png"/><Relationship Id="rId4" Type="http://schemas.openxmlformats.org/officeDocument/2006/relationships/image" Target="../media/image89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5.png"/><Relationship Id="rId4" Type="http://schemas.openxmlformats.org/officeDocument/2006/relationships/image" Target="../media/image95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06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3150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2" y="1892635"/>
            <a:ext cx="6413219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4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5859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417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7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5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9" r:id="rId6"/>
    <p:sldLayoutId id="2147483960" r:id="rId7"/>
    <p:sldLayoutId id="2147483961" r:id="rId8"/>
    <p:sldLayoutId id="214748396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  <p:sldLayoutId id="214748396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Testing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800" b="1" dirty="0"/>
              <a:t>Stubs</a:t>
            </a:r>
            <a:endParaRPr lang="en-GB" b="1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934A69-072F-12D7-D3A2-4F3320A1D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1060540"/>
          </a:xfrm>
        </p:spPr>
        <p:txBody>
          <a:bodyPr anchor="t"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Please see your Exercise Guide</a:t>
            </a:r>
          </a:p>
          <a:p>
            <a:pPr indent="457200" fontAlgn="base"/>
            <a:r>
              <a:rPr lang="en-GB" sz="2300" dirty="0">
                <a:effectLst/>
              </a:rPr>
              <a:t> </a:t>
            </a:r>
          </a:p>
          <a:p>
            <a:pPr fontAlgn="base"/>
            <a:r>
              <a:rPr lang="en-GB" sz="1600" dirty="0">
                <a:effectLst/>
              </a:rPr>
              <a:t> 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147763"/>
            <a:ext cx="5124450" cy="5207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Exercise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4FC5728-1B71-439C-9BC3-4EE90DE764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9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FA99-5988-9EB5-AC6F-6605C548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15938" y="2597059"/>
            <a:ext cx="5289439" cy="942553"/>
          </a:xfrm>
        </p:spPr>
        <p:txBody>
          <a:bodyPr>
            <a:normAutofit fontScale="47500" lnSpcReduction="20000"/>
          </a:bodyPr>
          <a:lstStyle/>
          <a:p>
            <a:r>
              <a:rPr lang="en-GB" sz="5900" dirty="0"/>
              <a:t>In this chapter you'll learn about </a:t>
            </a:r>
            <a:br>
              <a:rPr lang="en-GB" sz="5900" dirty="0"/>
            </a:br>
            <a:r>
              <a:rPr lang="en-GB" sz="5900" dirty="0"/>
              <a:t>creating and using </a:t>
            </a:r>
            <a:r>
              <a:rPr lang="en-GB" sz="5900" b="1" dirty="0"/>
              <a:t>stubs</a:t>
            </a:r>
            <a:r>
              <a:rPr lang="en-GB" sz="5900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8702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body" sz="quarter" idx="10"/>
          </p:nvPr>
        </p:nvSpPr>
        <p:spPr>
          <a:xfrm>
            <a:off x="384784" y="1349984"/>
            <a:ext cx="3443732" cy="275199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What is a Stub?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4582887" y="1349984"/>
            <a:ext cx="7336970" cy="409416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Represent a real dependency.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A class that returns pre-defined data to a test method.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Data remains constant.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Stubs don’t track system interactions; they only provide data.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Useful when mocking is too complex (e.g., for event handling).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Placed in the test app and should not be included in the live app package</a:t>
            </a:r>
            <a:r>
              <a:rPr lang="en-GB" sz="1700" dirty="0"/>
              <a:t>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39931-55E1-A4BE-BA4E-C1861DCA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549" y="3893267"/>
            <a:ext cx="5445641" cy="24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AC1C5-0B74-4683-8F45-8890A7136F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938" y="1721000"/>
            <a:ext cx="5322477" cy="2027835"/>
          </a:xfrm>
        </p:spPr>
        <p:txBody>
          <a:bodyPr anchor="b">
            <a:normAutofit/>
          </a:bodyPr>
          <a:lstStyle/>
          <a:p>
            <a:pPr algn="ctr"/>
            <a:r>
              <a:rPr lang="en-GB" sz="4400" dirty="0"/>
              <a:t>Creating stubs </a:t>
            </a:r>
            <a:br>
              <a:rPr lang="en-GB" sz="4400" dirty="0"/>
            </a:br>
            <a:r>
              <a:rPr lang="en-GB" sz="4400" dirty="0"/>
              <a:t>with C#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B70E20AA-1E36-420C-A47D-948A8225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694675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Stub – </a:t>
            </a:r>
            <a:r>
              <a:rPr lang="en-GB" sz="4000" dirty="0"/>
              <a:t>Using C# interface/Abstract class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39970" y="1546297"/>
            <a:ext cx="3881155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Product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(int id);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339970" y="3710922"/>
            <a:ext cx="9728262" cy="255454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2B91AF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ProcessOrders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int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int quantity) {</a:t>
            </a:r>
          </a:p>
          <a:p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    Product product = </a:t>
            </a:r>
            <a:r>
              <a:rPr lang="nn-NO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database.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n-NO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	   /*</a:t>
            </a: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           *   Code to process the order. Code under test</a:t>
            </a: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           */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7705" y="5336709"/>
            <a:ext cx="6883689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en-GB" sz="1400" b="1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TestOrderProcessReturnsTrueForValidProductID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Order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Order();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Assert.IsTrue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order.ProcessOrders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GB" sz="14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StubQADatabase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(), 80, 5);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</p:txBody>
      </p:sp>
      <p:sp>
        <p:nvSpPr>
          <p:cNvPr id="4" name="Rectangle 3"/>
          <p:cNvSpPr/>
          <p:nvPr/>
        </p:nvSpPr>
        <p:spPr>
          <a:xfrm>
            <a:off x="4395021" y="1546297"/>
            <a:ext cx="7246373" cy="1815882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StubQADatabase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IQA_Database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Product[] products = { 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10,"Pen",50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80,"Ruler",1.20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99,"Paper",30.0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(int id) {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	//return the product with the given id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95D7986-0D97-8EA0-CE9A-DEB1D675FE41}"/>
              </a:ext>
            </a:extLst>
          </p:cNvPr>
          <p:cNvGrpSpPr/>
          <p:nvPr/>
        </p:nvGrpSpPr>
        <p:grpSpPr>
          <a:xfrm>
            <a:off x="11470223" y="1805370"/>
            <a:ext cx="560845" cy="658636"/>
            <a:chOff x="10559845" y="3805084"/>
            <a:chExt cx="651123" cy="7570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6DE7F59-57A6-A475-E069-75801D852F69}"/>
                </a:ext>
              </a:extLst>
            </p:cNvPr>
            <p:cNvSpPr/>
            <p:nvPr/>
          </p:nvSpPr>
          <p:spPr>
            <a:xfrm>
              <a:off x="10559845" y="3805084"/>
              <a:ext cx="651123" cy="75708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07C73B-E155-9885-06A3-D4A4C02E7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9845" y="3842220"/>
              <a:ext cx="651123" cy="682811"/>
            </a:xfrm>
            <a:prstGeom prst="rect">
              <a:avLst/>
            </a:prstGeom>
          </p:spPr>
        </p:pic>
      </p:grpSp>
      <p:pic>
        <p:nvPicPr>
          <p:cNvPr id="12" name="Picture 11" descr="Shape, square&#10;&#10;Description automatically generated">
            <a:extLst>
              <a:ext uri="{FF2B5EF4-FFF2-40B4-BE49-F238E27FC236}">
                <a16:creationId xmlns:a16="http://schemas.microsoft.com/office/drawing/2014/main" id="{94F3D60F-792F-6766-4FD5-12956180F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5325" y="409114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TestInitialize</a:t>
            </a:r>
            <a:r>
              <a:rPr lang="en-GB" dirty="0"/>
              <a:t> - Stubs with MS-Test</a:t>
            </a:r>
          </a:p>
        </p:txBody>
      </p:sp>
      <p:sp>
        <p:nvSpPr>
          <p:cNvPr id="6" name="Rectangle 5"/>
          <p:cNvSpPr/>
          <p:nvPr/>
        </p:nvSpPr>
        <p:spPr>
          <a:xfrm>
            <a:off x="1150366" y="1735383"/>
            <a:ext cx="8239440" cy="452431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QATests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2B91AF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TestInitialize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Setup()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StubQADatabase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TestOrderProcessReturnsTrueForValidProductID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2B91AF"/>
                </a:solidFill>
                <a:latin typeface="Consolas" panose="020B0609020204030204" pitchFamily="49" charset="0"/>
              </a:rPr>
              <a:t>        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Order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Order();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GB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Assert.IsTrue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order.ProcessOrders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80, 5);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7" descr="Shape, square&#10;&#10;Description automatically generated">
            <a:extLst>
              <a:ext uri="{FF2B5EF4-FFF2-40B4-BE49-F238E27FC236}">
                <a16:creationId xmlns:a16="http://schemas.microsoft.com/office/drawing/2014/main" id="{EBC45DDB-8FC1-4AD4-9D28-42CA8963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827" y="507439"/>
            <a:ext cx="872490" cy="872490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D71F1D9-4986-8547-6BC1-48BEE1DFC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832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0C0D0E"/>
                </a:solidFill>
                <a:effectLst/>
                <a:latin typeface="inherit"/>
              </a:rPr>
              <a:t>assertTrue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77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D33E85C-5537-471F-B46A-97C159528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921524"/>
            <a:ext cx="5289439" cy="863600"/>
          </a:xfrm>
        </p:spPr>
        <p:txBody>
          <a:bodyPr/>
          <a:lstStyle/>
          <a:p>
            <a:pPr algn="ctr"/>
            <a:r>
              <a:rPr lang="en-GB" sz="4000" b="1" dirty="0"/>
              <a:t>Creating stubs </a:t>
            </a:r>
            <a:br>
              <a:rPr lang="en-GB" sz="4000" b="1" dirty="0"/>
            </a:br>
            <a:r>
              <a:rPr lang="en-GB" sz="4000" b="1" dirty="0"/>
              <a:t>with Java</a:t>
            </a:r>
          </a:p>
          <a:p>
            <a:pPr algn="ctr"/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8D0B51-5A08-4EC2-8716-516EB37D8D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3C000012-6AED-467C-8F0F-2EE9A1CA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" r="44463" b="-1"/>
          <a:stretch/>
        </p:blipFill>
        <p:spPr>
          <a:xfrm>
            <a:off x="6967959" y="10"/>
            <a:ext cx="5224040" cy="6857989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060FEA-0EEB-491D-B7E8-7B6AF933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1" y="305660"/>
            <a:ext cx="2064744" cy="206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850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E1881-B181-EFFE-8CE3-800CC4BC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6263DB-4F95-FE16-21AF-595CE755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Stub – </a:t>
            </a:r>
            <a:r>
              <a:rPr lang="en-GB" sz="4000" dirty="0"/>
              <a:t>Using Java interface/Abstract class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C5C6E-F457-8E14-2076-B0C944E987A6}"/>
              </a:ext>
            </a:extLst>
          </p:cNvPr>
          <p:cNvSpPr/>
          <p:nvPr/>
        </p:nvSpPr>
        <p:spPr>
          <a:xfrm>
            <a:off x="339970" y="1546297"/>
            <a:ext cx="3881155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Product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(int id);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6A64FD-D07B-8B98-A5A2-7EDA2D489D93}"/>
              </a:ext>
            </a:extLst>
          </p:cNvPr>
          <p:cNvSpPr/>
          <p:nvPr/>
        </p:nvSpPr>
        <p:spPr>
          <a:xfrm>
            <a:off x="339970" y="3494618"/>
            <a:ext cx="10229707" cy="255454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2B91AF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ProcessOrders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int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int quantity) {</a:t>
            </a:r>
          </a:p>
          <a:p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    Product product = </a:t>
            </a:r>
            <a:r>
              <a:rPr lang="nn-NO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database.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n-NO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	   /*</a:t>
            </a: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           *   Code to process the order. Code under test</a:t>
            </a: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           */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A6F06-9D8A-E97D-6E63-30E7B22D94A5}"/>
              </a:ext>
            </a:extLst>
          </p:cNvPr>
          <p:cNvSpPr/>
          <p:nvPr/>
        </p:nvSpPr>
        <p:spPr>
          <a:xfrm>
            <a:off x="4039950" y="5296118"/>
            <a:ext cx="7463793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TestOrderProcessReturnsTrueForValidProductID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Order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Order();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order.ProcessOrders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GB" sz="14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StubQADatabase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(), 80, 5);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4E0A9-8D3A-1AB8-F47F-B073A3CC55A0}"/>
              </a:ext>
            </a:extLst>
          </p:cNvPr>
          <p:cNvSpPr/>
          <p:nvPr/>
        </p:nvSpPr>
        <p:spPr>
          <a:xfrm>
            <a:off x="4404850" y="1546297"/>
            <a:ext cx="7364362" cy="1846659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StubQADatabase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implements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IQA_Database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Product[] products = { 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10,"Pen",50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80,"Ruler",1.20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99,"Paper",30.0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(int id) {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	 //return the product with the given id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81A56D-BAF9-28BB-E437-5E52157EDB86}"/>
              </a:ext>
            </a:extLst>
          </p:cNvPr>
          <p:cNvGrpSpPr/>
          <p:nvPr/>
        </p:nvGrpSpPr>
        <p:grpSpPr>
          <a:xfrm>
            <a:off x="11519383" y="1805370"/>
            <a:ext cx="560845" cy="658636"/>
            <a:chOff x="10559845" y="3805084"/>
            <a:chExt cx="651123" cy="7570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348E2C-AEB4-E3F1-DBDB-B693A281FF37}"/>
                </a:ext>
              </a:extLst>
            </p:cNvPr>
            <p:cNvSpPr/>
            <p:nvPr/>
          </p:nvSpPr>
          <p:spPr>
            <a:xfrm>
              <a:off x="10559845" y="3805084"/>
              <a:ext cx="651123" cy="75708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482F80-17CB-9191-FF9A-976F53E69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9845" y="3842220"/>
              <a:ext cx="651123" cy="682811"/>
            </a:xfrm>
            <a:prstGeom prst="rect">
              <a:avLst/>
            </a:prstGeom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4FC89B63-609E-4DEB-7F75-1F3EDAA2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297" y="326967"/>
            <a:ext cx="1086891" cy="10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33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C376C-0717-B2C2-4585-A350A423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1CCE7F-5624-4634-5876-456D3950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@BeforeEach - Stubs with JUnit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A73EE-A2DC-BBA5-1165-67EB4255D174}"/>
              </a:ext>
            </a:extLst>
          </p:cNvPr>
          <p:cNvSpPr/>
          <p:nvPr/>
        </p:nvSpPr>
        <p:spPr>
          <a:xfrm>
            <a:off x="1160198" y="1735383"/>
            <a:ext cx="8160783" cy="4278094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QATests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2B91AF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@BeforeEach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setup()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database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StuQADatabase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@Test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TestOrderProcessReturnsTrueForValidProductID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2B91AF"/>
                </a:solidFill>
                <a:latin typeface="Consolas" panose="020B0609020204030204" pitchFamily="49" charset="0"/>
              </a:rPr>
              <a:t>        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Order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Order();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order.ProcessOrders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80, 5);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83D4031-8983-D825-E249-F3694A0D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297" y="326967"/>
            <a:ext cx="1086891" cy="10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18671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648</Words>
  <Application>Microsoft Office PowerPoint</Application>
  <PresentationFormat>Widescreen</PresentationFormat>
  <Paragraphs>120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10</vt:i4>
      </vt:variant>
    </vt:vector>
  </HeadingPairs>
  <TitlesOfParts>
    <vt:vector size="37" baseType="lpstr">
      <vt:lpstr>Aptos</vt:lpstr>
      <vt:lpstr>Arial</vt:lpstr>
      <vt:lpstr>Consolas</vt:lpstr>
      <vt:lpstr>Figtree</vt:lpstr>
      <vt:lpstr>Figtree Light</vt:lpstr>
      <vt:lpstr>inherit</vt:lpstr>
      <vt:lpstr>Krana Fat B</vt:lpstr>
      <vt:lpstr>Lucida Console</vt:lpstr>
      <vt:lpstr>Montserrat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Testing code</vt:lpstr>
      <vt:lpstr>Objectives </vt:lpstr>
      <vt:lpstr>PowerPoint Presentation</vt:lpstr>
      <vt:lpstr>Creating stubs  with C#</vt:lpstr>
      <vt:lpstr>Stub – Using C# interface/Abstract class</vt:lpstr>
      <vt:lpstr>Using TestInitialize - Stubs with MS-Test</vt:lpstr>
      <vt:lpstr>PowerPoint Presentation</vt:lpstr>
      <vt:lpstr>Stub – Using Java interface/Abstract class</vt:lpstr>
      <vt:lpstr>Using @BeforeEach - Stubs with JUnit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53</cp:revision>
  <dcterms:created xsi:type="dcterms:W3CDTF">2024-06-24T11:44:08Z</dcterms:created>
  <dcterms:modified xsi:type="dcterms:W3CDTF">2025-12-22T14:25:22Z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